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3" r:id="rId4"/>
    <p:sldId id="284" r:id="rId5"/>
    <p:sldId id="287" r:id="rId6"/>
    <p:sldId id="285" r:id="rId7"/>
    <p:sldId id="286" r:id="rId8"/>
    <p:sldId id="288" r:id="rId9"/>
    <p:sldId id="292" r:id="rId10"/>
    <p:sldId id="277" r:id="rId11"/>
    <p:sldId id="289" r:id="rId12"/>
    <p:sldId id="290" r:id="rId13"/>
    <p:sldId id="280" r:id="rId14"/>
    <p:sldId id="293" r:id="rId15"/>
    <p:sldId id="281" r:id="rId16"/>
    <p:sldId id="282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9021-5F7F-4892-9741-5ED72FDD3CD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794E7-3565-4FC3-9D9C-0B6F70DB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5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1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2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9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2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9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5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7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1C398-8619-478A-A867-4DABB9CBB9A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960F1-40CB-4797-BA4A-97FE14939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03350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Tutorial 4 – Iterative control modelling of motor adaptation</a:t>
            </a:r>
            <a:br>
              <a:rPr lang="en-US" sz="5400" dirty="0">
                <a:solidFill>
                  <a:schemeClr val="accent5"/>
                </a:solidFill>
              </a:rPr>
            </a:br>
            <a:br>
              <a:rPr lang="en-US" sz="5400" dirty="0">
                <a:solidFill>
                  <a:schemeClr val="accent5"/>
                </a:solidFill>
              </a:rPr>
            </a:br>
            <a:r>
              <a:rPr lang="en-US" sz="5400" b="1" dirty="0"/>
              <a:t>DEADLINE 02/03/2023 23:59pm</a:t>
            </a:r>
            <a:br>
              <a:rPr lang="en-US" sz="5400" b="1" dirty="0"/>
            </a:br>
            <a:br>
              <a:rPr lang="en-US" sz="5400" dirty="0"/>
            </a:br>
            <a:r>
              <a:rPr lang="en-US" sz="4900" dirty="0"/>
              <a:t>Pakorn Uttayopas</a:t>
            </a:r>
            <a:br>
              <a:rPr lang="en-US" sz="4900" dirty="0"/>
            </a:br>
            <a:r>
              <a:rPr lang="en-US" sz="4900" dirty="0"/>
              <a:t>pakorn.uttayopas18@imperial.ac.uk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29020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AEA4535-704F-4E4B-AC96-C4D997FA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19" y="3549046"/>
            <a:ext cx="7071361" cy="297354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994BFBB-DEBA-4FBF-AB7A-5CC0AD06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1: describe experiment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56BC7-2BDA-41EB-BF2C-E22044DF3F64}"/>
              </a:ext>
            </a:extLst>
          </p:cNvPr>
          <p:cNvSpPr/>
          <p:nvPr/>
        </p:nvSpPr>
        <p:spPr>
          <a:xfrm>
            <a:off x="838201" y="1425022"/>
            <a:ext cx="96937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(a) Describe what is happening to the </a:t>
            </a:r>
            <a:r>
              <a:rPr lang="en-GB" sz="2800" b="1" dirty="0"/>
              <a:t>deviation in different phases</a:t>
            </a:r>
            <a:r>
              <a:rPr lang="en-GB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(b) Justify whether the channel hinders </a:t>
            </a:r>
            <a:r>
              <a:rPr lang="en-GB" sz="2800" b="1" dirty="0"/>
              <a:t>the retention of the motor adaptation</a:t>
            </a:r>
            <a:r>
              <a:rPr lang="en-GB" sz="2800" dirty="0"/>
              <a:t> in the first VF condition.</a:t>
            </a:r>
          </a:p>
        </p:txBody>
      </p:sp>
    </p:spTree>
    <p:extLst>
      <p:ext uri="{BB962C8B-B14F-4D97-AF65-F5344CB8AC3E}">
        <p14:creationId xmlns:p14="http://schemas.microsoft.com/office/powerpoint/2010/main" val="42861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2: computational modelling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8ED52-8799-4AAD-B205-0B0C0935A145}"/>
              </a:ext>
            </a:extLst>
          </p:cNvPr>
          <p:cNvSpPr/>
          <p:nvPr/>
        </p:nvSpPr>
        <p:spPr>
          <a:xfrm>
            <a:off x="838201" y="1425022"/>
            <a:ext cx="10803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PD feedback controller </a:t>
            </a:r>
            <a:r>
              <a:rPr lang="en-US" sz="2800" dirty="0"/>
              <a:t>guides the arm along a predefined straight-line trajectory. If the motion of the arm is disturbed, the controller will send motor commands to the joints to stay along the NF trajectory.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8C6319-9F8E-408A-8B79-47B249A094C1}"/>
                  </a:ext>
                </a:extLst>
              </p:cNvPr>
              <p:cNvSpPr/>
              <p:nvPr/>
            </p:nvSpPr>
            <p:spPr>
              <a:xfrm>
                <a:off x="1074716" y="2905780"/>
                <a:ext cx="44682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𝑃𝑒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8C6319-9F8E-408A-8B79-47B249A09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16" y="2905780"/>
                <a:ext cx="44682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4BD6F7-9586-4B65-9F38-F8F54177E8FD}"/>
                  </a:ext>
                </a:extLst>
              </p:cNvPr>
              <p:cNvSpPr/>
              <p:nvPr/>
            </p:nvSpPr>
            <p:spPr>
              <a:xfrm>
                <a:off x="5987653" y="2905780"/>
                <a:ext cx="44682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4BD6F7-9586-4B65-9F38-F8F54177E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653" y="2905780"/>
                <a:ext cx="44682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F05E36D-DD96-475F-8701-E209BE296AB5}"/>
              </a:ext>
            </a:extLst>
          </p:cNvPr>
          <p:cNvSpPr/>
          <p:nvPr/>
        </p:nvSpPr>
        <p:spPr>
          <a:xfrm>
            <a:off x="838200" y="3713309"/>
            <a:ext cx="108039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If the disturbance is similar trial after trial, these motor commands from the feedback controller can be gradually identified, i.e. a series of </a:t>
            </a:r>
            <a:r>
              <a:rPr lang="en-US" sz="2800" b="1" dirty="0"/>
              <a:t>feedforward (FF) motor commands </a:t>
            </a:r>
            <a:r>
              <a:rPr lang="en-US" sz="2800" dirty="0"/>
              <a:t>can be learned iteratively from the feedback motor commands.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BF15AC-7051-46F0-B507-4B0504CC5CDD}"/>
                  </a:ext>
                </a:extLst>
              </p:cNvPr>
              <p:cNvSpPr/>
              <p:nvPr/>
            </p:nvSpPr>
            <p:spPr>
              <a:xfrm>
                <a:off x="1399095" y="5549548"/>
                <a:ext cx="9954705" cy="537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≡0,   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GB" sz="28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BF15AC-7051-46F0-B507-4B0504CC5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95" y="5549548"/>
                <a:ext cx="9954705" cy="537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6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2: computational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8C6319-9F8E-408A-8B79-47B249A094C1}"/>
                  </a:ext>
                </a:extLst>
              </p:cNvPr>
              <p:cNvSpPr/>
              <p:nvPr/>
            </p:nvSpPr>
            <p:spPr>
              <a:xfrm>
                <a:off x="7723756" y="4107311"/>
                <a:ext cx="44682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𝑃𝑒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̇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8C6319-9F8E-408A-8B79-47B249A09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56" y="4107311"/>
                <a:ext cx="44682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BF15AC-7051-46F0-B507-4B0504CC5CDD}"/>
                  </a:ext>
                </a:extLst>
              </p:cNvPr>
              <p:cNvSpPr/>
              <p:nvPr/>
            </p:nvSpPr>
            <p:spPr>
              <a:xfrm>
                <a:off x="94269" y="4107311"/>
                <a:ext cx="7293204" cy="537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GB" sz="28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BF15AC-7051-46F0-B507-4B0504CC5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" y="4107311"/>
                <a:ext cx="7293204" cy="537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9D1F5E8-A5CD-47AA-AC99-635832EDA121}"/>
              </a:ext>
            </a:extLst>
          </p:cNvPr>
          <p:cNvSpPr/>
          <p:nvPr/>
        </p:nvSpPr>
        <p:spPr>
          <a:xfrm>
            <a:off x="838201" y="1425022"/>
            <a:ext cx="10803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total motor joint command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80DF4-FCFA-433C-8AB1-37036620161C}"/>
                  </a:ext>
                </a:extLst>
              </p:cNvPr>
              <p:cNvSpPr/>
              <p:nvPr/>
            </p:nvSpPr>
            <p:spPr>
              <a:xfrm>
                <a:off x="1910498" y="2377877"/>
                <a:ext cx="6649040" cy="1047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𝐹𝐹</m:t>
                          </m:r>
                        </m:sub>
                      </m:sSub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Sup>
                        <m:sSub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  <m:sup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AU" sz="2800" i="1" dirty="0"/>
              </a:p>
              <a:p>
                <a:endParaRPr lang="en-AU" sz="2800" i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680DF4-FCFA-433C-8AB1-370366201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98" y="2377877"/>
                <a:ext cx="6649040" cy="1047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B7DD7B-B80D-4CC4-AEE8-B5871B589522}"/>
              </a:ext>
            </a:extLst>
          </p:cNvPr>
          <p:cNvSpPr/>
          <p:nvPr/>
        </p:nvSpPr>
        <p:spPr>
          <a:xfrm>
            <a:off x="4440338" y="2300143"/>
            <a:ext cx="1564536" cy="7487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68E3DA-0C44-479B-9C6F-A7170400B5AE}"/>
              </a:ext>
            </a:extLst>
          </p:cNvPr>
          <p:cNvSpPr/>
          <p:nvPr/>
        </p:nvSpPr>
        <p:spPr>
          <a:xfrm>
            <a:off x="6904661" y="2332407"/>
            <a:ext cx="1564536" cy="7487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07DE42-1104-4729-9BF1-E2C45AF1A11D}"/>
              </a:ext>
            </a:extLst>
          </p:cNvPr>
          <p:cNvCxnSpPr>
            <a:endCxn id="8" idx="0"/>
          </p:cNvCxnSpPr>
          <p:nvPr/>
        </p:nvCxnSpPr>
        <p:spPr>
          <a:xfrm flipH="1">
            <a:off x="3740871" y="3081108"/>
            <a:ext cx="1481735" cy="10262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2D4C-B4EC-440B-8D8E-27E5288027E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850221" y="3158842"/>
            <a:ext cx="2107657" cy="948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2903F50-371B-47D3-8EB4-CA47E1CD8464}"/>
              </a:ext>
            </a:extLst>
          </p:cNvPr>
          <p:cNvSpPr/>
          <p:nvPr/>
        </p:nvSpPr>
        <p:spPr>
          <a:xfrm>
            <a:off x="1074930" y="3276118"/>
            <a:ext cx="3610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Feedforward command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EAA9DC-39BF-4516-9186-B8AB56CAF806}"/>
              </a:ext>
            </a:extLst>
          </p:cNvPr>
          <p:cNvSpPr/>
          <p:nvPr/>
        </p:nvSpPr>
        <p:spPr>
          <a:xfrm>
            <a:off x="8734254" y="3194767"/>
            <a:ext cx="3610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Feedback command</a:t>
            </a:r>
          </a:p>
        </p:txBody>
      </p:sp>
    </p:spTree>
    <p:extLst>
      <p:ext uri="{BB962C8B-B14F-4D97-AF65-F5344CB8AC3E}">
        <p14:creationId xmlns:p14="http://schemas.microsoft.com/office/powerpoint/2010/main" val="24306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13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28786-A60D-47AD-B868-3888B2CFE4C6}"/>
                  </a:ext>
                </a:extLst>
              </p:cNvPr>
              <p:cNvSpPr txBox="1"/>
              <p:nvPr/>
            </p:nvSpPr>
            <p:spPr>
              <a:xfrm>
                <a:off x="838200" y="1328654"/>
                <a:ext cx="10805809" cy="2754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800" b="1" dirty="0"/>
                  <a:t>Q2a: </a:t>
                </a:r>
                <a:r>
                  <a:rPr lang="en-GB" sz="2800" dirty="0"/>
                  <a:t>Implement the nonlinear feedforward control for both the shoulder and elbow joints to follow the given desired trajectory. </a:t>
                </a:r>
              </a:p>
              <a:p>
                <a:r>
                  <a:rPr lang="en-GB" sz="2800" u="sng" dirty="0"/>
                  <a:t>Notes: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Use the values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≡0.08</m:t>
                    </m:r>
                  </m:oMath>
                </a14:m>
                <a:r>
                  <a:rPr lang="en-GB" sz="2800" i="1" dirty="0"/>
                  <a:t> </a:t>
                </a:r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≡0.001</m:t>
                    </m:r>
                  </m:oMath>
                </a14:m>
                <a:r>
                  <a:rPr lang="en-GB" sz="2800" i="1" dirty="0"/>
                  <a:t> </a:t>
                </a:r>
                <a:r>
                  <a:rPr lang="en-GB" sz="2800" dirty="0"/>
                  <a:t>for your FF controller.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You must simulate the trials in </a:t>
                </a:r>
                <a:r>
                  <a:rPr lang="en-GB" sz="2800" b="1" dirty="0"/>
                  <a:t>all five phases</a:t>
                </a:r>
                <a:r>
                  <a:rPr lang="en-GB" sz="28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Create the same plot as Figure 2.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28786-A60D-47AD-B868-3888B2CFE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8654"/>
                <a:ext cx="10805809" cy="2754600"/>
              </a:xfrm>
              <a:prstGeom prst="rect">
                <a:avLst/>
              </a:prstGeom>
              <a:blipFill>
                <a:blip r:embed="rId2"/>
                <a:stretch>
                  <a:fillRect l="-1185" t="-2212" r="-959" b="-531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F71D9E-BAB9-42B0-BAB8-341C0FC8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33" y="4022474"/>
            <a:ext cx="6743141" cy="2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28786-A60D-47AD-B868-3888B2CFE4C6}"/>
                  </a:ext>
                </a:extLst>
              </p:cNvPr>
              <p:cNvSpPr txBox="1"/>
              <p:nvPr/>
            </p:nvSpPr>
            <p:spPr>
              <a:xfrm>
                <a:off x="838200" y="1223038"/>
                <a:ext cx="981455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/>
                  <a:t>Q2b:</a:t>
                </a:r>
                <a:r>
                  <a:rPr lang="en-GB" sz="2800" dirty="0"/>
                  <a:t> Repeat your simulations with </a:t>
                </a:r>
                <a:r>
                  <a:rPr lang="en-GB" sz="2800" b="1" dirty="0">
                    <a:solidFill>
                      <a:srgbClr val="FF0000"/>
                    </a:solidFill>
                  </a:rPr>
                  <a:t>different values for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sz="28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sz="2800" dirty="0">
                    <a:solidFill>
                      <a:srgbClr val="FF0000"/>
                    </a:solidFill>
                  </a:rPr>
                  <a:t>. </a:t>
                </a:r>
                <a:r>
                  <a:rPr lang="en-GB" sz="2800" dirty="0"/>
                  <a:t>Describe how these two parameters affect your simulations, using maximum lateral deviation plots to support your argument. When comparing the maximum lateral deviation between different simulation parameters, </a:t>
                </a:r>
                <a:r>
                  <a:rPr lang="en-GB" sz="2800" b="1" i="1" dirty="0"/>
                  <a:t>please place them on the same plot</a:t>
                </a:r>
                <a:r>
                  <a:rPr lang="en-GB" sz="2800" dirty="0"/>
                  <a:t>.</a:t>
                </a:r>
              </a:p>
              <a:p>
                <a:endParaRPr lang="en-GB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28786-A60D-47AD-B868-3888B2CFE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23038"/>
                <a:ext cx="9814559" cy="2677656"/>
              </a:xfrm>
              <a:prstGeom prst="rect">
                <a:avLst/>
              </a:prstGeom>
              <a:blipFill>
                <a:blip r:embed="rId2"/>
                <a:stretch>
                  <a:fillRect l="-1305" t="-2278" r="-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13D18DA-04B6-493B-A09E-0C275D972B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50000" r="5453"/>
          <a:stretch/>
        </p:blipFill>
        <p:spPr>
          <a:xfrm>
            <a:off x="729575" y="4067175"/>
            <a:ext cx="10515600" cy="27908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4FB078-27B8-45B6-9941-E667BCBF2E71}"/>
              </a:ext>
            </a:extLst>
          </p:cNvPr>
          <p:cNvSpPr txBox="1">
            <a:spLocks/>
          </p:cNvSpPr>
          <p:nvPr/>
        </p:nvSpPr>
        <p:spPr>
          <a:xfrm>
            <a:off x="729575" y="30749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5105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28786-A60D-47AD-B868-3888B2CFE4C6}"/>
              </a:ext>
            </a:extLst>
          </p:cNvPr>
          <p:cNvSpPr txBox="1"/>
          <p:nvPr/>
        </p:nvSpPr>
        <p:spPr>
          <a:xfrm>
            <a:off x="838200" y="1193857"/>
            <a:ext cx="9814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Q2c: </a:t>
            </a:r>
            <a:r>
              <a:rPr lang="en-GB" sz="2800" dirty="0"/>
              <a:t>What is </a:t>
            </a:r>
            <a:r>
              <a:rPr lang="en-GB" sz="2800" dirty="0">
                <a:solidFill>
                  <a:srgbClr val="FF0000"/>
                </a:solidFill>
              </a:rPr>
              <a:t>different</a:t>
            </a:r>
            <a:r>
              <a:rPr lang="en-GB" sz="2800" dirty="0"/>
              <a:t> between the maximum absolute lateral deviation in the </a:t>
            </a:r>
            <a:r>
              <a:rPr lang="en-GB" sz="2800" dirty="0">
                <a:solidFill>
                  <a:srgbClr val="FF0000"/>
                </a:solidFill>
              </a:rPr>
              <a:t>experimental results</a:t>
            </a:r>
            <a:r>
              <a:rPr lang="en-GB" sz="2800" dirty="0"/>
              <a:t> and </a:t>
            </a:r>
            <a:r>
              <a:rPr lang="en-GB" sz="2800" dirty="0">
                <a:solidFill>
                  <a:srgbClr val="FF0000"/>
                </a:solidFill>
              </a:rPr>
              <a:t>your simulation in Q2(a) </a:t>
            </a:r>
            <a:r>
              <a:rPr lang="en-GB" sz="2800" dirty="0"/>
              <a:t>in the </a:t>
            </a:r>
            <a:r>
              <a:rPr lang="en-GB" sz="2800" dirty="0">
                <a:solidFill>
                  <a:srgbClr val="FF0000"/>
                </a:solidFill>
              </a:rPr>
              <a:t>washout NF condition</a:t>
            </a:r>
            <a:r>
              <a:rPr lang="en-GB" sz="2800" dirty="0"/>
              <a:t>? How could the parameters describe this difference? (pay attention to </a:t>
            </a:r>
            <a:r>
              <a:rPr lang="el-GR" sz="2800" dirty="0"/>
              <a:t>α</a:t>
            </a:r>
            <a:r>
              <a:rPr lang="en-GB" sz="2800" dirty="0"/>
              <a:t>)</a:t>
            </a:r>
          </a:p>
        </p:txBody>
      </p:sp>
      <p:pic>
        <p:nvPicPr>
          <p:cNvPr id="11" name="Picture 10" descr="A picture containing text, person, indoor, posing&#10;&#10;Description automatically generated">
            <a:extLst>
              <a:ext uri="{FF2B5EF4-FFF2-40B4-BE49-F238E27FC236}">
                <a16:creationId xmlns:a16="http://schemas.microsoft.com/office/drawing/2014/main" id="{A9C65B68-C53F-4468-A771-C4F1053AB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51"/>
          <a:stretch/>
        </p:blipFill>
        <p:spPr>
          <a:xfrm>
            <a:off x="756380" y="3243069"/>
            <a:ext cx="5339620" cy="2963178"/>
          </a:xfrm>
          <a:prstGeom prst="rect">
            <a:avLst/>
          </a:prstGeom>
        </p:spPr>
      </p:pic>
      <p:pic>
        <p:nvPicPr>
          <p:cNvPr id="12" name="Picture 11" descr="A picture containing text, person, indoor, posing&#10;&#10;Description automatically generated">
            <a:extLst>
              <a:ext uri="{FF2B5EF4-FFF2-40B4-BE49-F238E27FC236}">
                <a16:creationId xmlns:a16="http://schemas.microsoft.com/office/drawing/2014/main" id="{D28452AD-C262-480D-95DE-47260F50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50000" r="364" b="451"/>
          <a:stretch/>
        </p:blipFill>
        <p:spPr>
          <a:xfrm>
            <a:off x="6369996" y="3243069"/>
            <a:ext cx="5339620" cy="29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7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Question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28786-A60D-47AD-B868-3888B2CFE4C6}"/>
              </a:ext>
            </a:extLst>
          </p:cNvPr>
          <p:cNvSpPr txBox="1"/>
          <p:nvPr/>
        </p:nvSpPr>
        <p:spPr>
          <a:xfrm>
            <a:off x="965196" y="1698306"/>
            <a:ext cx="98145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MATLAB: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 file Tutorial 4.mat includes experiment data in five 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Given main script Tutorial_4.m and auxiliary functions: kin, </a:t>
            </a:r>
            <a:r>
              <a:rPr lang="en-GB" sz="2400" dirty="0" err="1"/>
              <a:t>invKin</a:t>
            </a:r>
            <a:r>
              <a:rPr lang="en-GB" sz="2400" dirty="0"/>
              <a:t>, Jacobian and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sections of the code that need to be modified are clearly highlight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loop of operations is very similar to that of Tutorial 3, the difference is that we have added the feedforward component.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5765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E4D5-FECF-48D9-86A1-CF2DD5A7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Question???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A90A15-1F30-4708-96C1-C49B0B65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2" y="1872456"/>
            <a:ext cx="5324475" cy="4257675"/>
          </a:xfrm>
        </p:spPr>
      </p:pic>
    </p:spTree>
    <p:extLst>
      <p:ext uri="{BB962C8B-B14F-4D97-AF65-F5344CB8AC3E}">
        <p14:creationId xmlns:p14="http://schemas.microsoft.com/office/powerpoint/2010/main" val="127960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A8783AD-2D88-4475-8333-7DD099B5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2" y="1599316"/>
            <a:ext cx="3889420" cy="4455268"/>
          </a:xfrm>
          <a:prstGeom prst="rect">
            <a:avLst/>
          </a:prstGeom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70E85603-8A83-4A84-A773-51148E543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44" y="1599841"/>
            <a:ext cx="3889108" cy="44618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28C199-3407-4298-AB2F-CD44C54DFFF3}"/>
              </a:ext>
            </a:extLst>
          </p:cNvPr>
          <p:cNvSpPr txBox="1"/>
          <p:nvPr/>
        </p:nvSpPr>
        <p:spPr>
          <a:xfrm>
            <a:off x="3290258" y="3824697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F26A6A-321D-4C54-94EC-1B028D89D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154" y="1602594"/>
            <a:ext cx="3889108" cy="4461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Setup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4BA65-30DA-482C-A766-22D89D42E1A1}"/>
              </a:ext>
            </a:extLst>
          </p:cNvPr>
          <p:cNvSpPr txBox="1"/>
          <p:nvPr/>
        </p:nvSpPr>
        <p:spPr>
          <a:xfrm>
            <a:off x="7040529" y="2692929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465C893-8314-40FB-907F-349905D0B66C}"/>
              </a:ext>
            </a:extLst>
          </p:cNvPr>
          <p:cNvSpPr/>
          <p:nvPr/>
        </p:nvSpPr>
        <p:spPr>
          <a:xfrm>
            <a:off x="8320689" y="2987569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F461CA-583E-4E44-B99D-458035876CF0}"/>
              </a:ext>
            </a:extLst>
          </p:cNvPr>
          <p:cNvSpPr/>
          <p:nvPr/>
        </p:nvSpPr>
        <p:spPr>
          <a:xfrm>
            <a:off x="8320689" y="151874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0FBB0-D062-4F7D-8F3F-4C965FB97749}"/>
              </a:ext>
            </a:extLst>
          </p:cNvPr>
          <p:cNvSpPr txBox="1"/>
          <p:nvPr/>
        </p:nvSpPr>
        <p:spPr>
          <a:xfrm>
            <a:off x="7040529" y="2692929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14574-00AC-4B9A-9065-E3939DF109E5}"/>
              </a:ext>
            </a:extLst>
          </p:cNvPr>
          <p:cNvSpPr txBox="1"/>
          <p:nvPr/>
        </p:nvSpPr>
        <p:spPr>
          <a:xfrm>
            <a:off x="6947651" y="1408688"/>
            <a:ext cx="146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End point</a:t>
            </a:r>
            <a:endParaRPr lang="en-GB" sz="2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F0A418-4DFC-4DC8-BD6E-17B748F5271D}"/>
              </a:ext>
            </a:extLst>
          </p:cNvPr>
          <p:cNvCxnSpPr>
            <a:cxnSpLocks/>
          </p:cNvCxnSpPr>
          <p:nvPr/>
        </p:nvCxnSpPr>
        <p:spPr>
          <a:xfrm flipV="1">
            <a:off x="8412129" y="1613828"/>
            <a:ext cx="0" cy="15537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A534D4-5C7E-4A4D-86C1-AD3CC1386E99}"/>
              </a:ext>
            </a:extLst>
          </p:cNvPr>
          <p:cNvSpPr txBox="1"/>
          <p:nvPr/>
        </p:nvSpPr>
        <p:spPr>
          <a:xfrm>
            <a:off x="4969922" y="4692373"/>
            <a:ext cx="629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Task: point-to-point reaching with a straight reference line</a:t>
            </a:r>
          </a:p>
          <a:p>
            <a:pPr algn="ctr"/>
            <a:r>
              <a:rPr lang="en-AU" sz="2800" b="1" dirty="0"/>
              <a:t>Goal: Investigate how human adapt in an unknown force field</a:t>
            </a:r>
            <a:endParaRPr lang="en-GB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EA790C-B86C-4959-AA38-76FDBD5E5CB5}"/>
              </a:ext>
            </a:extLst>
          </p:cNvPr>
          <p:cNvSpPr txBox="1"/>
          <p:nvPr/>
        </p:nvSpPr>
        <p:spPr>
          <a:xfrm>
            <a:off x="3290258" y="3008437"/>
            <a:ext cx="146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End point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9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 animBg="1"/>
      <p:bldP spid="32" grpId="0" animBg="1"/>
      <p:bldP spid="33" grpId="0"/>
      <p:bldP spid="34" grpId="0"/>
      <p:bldP spid="10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Force Fields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80AE3-89C1-42BD-9457-5765F8708A41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602A5-C3A7-430E-BF8A-CCCCC8F7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" y="1608743"/>
            <a:ext cx="3889420" cy="44552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A5F9D5C-0E46-40FB-945A-1350DC3B308E}"/>
              </a:ext>
            </a:extLst>
          </p:cNvPr>
          <p:cNvSpPr/>
          <p:nvPr/>
        </p:nvSpPr>
        <p:spPr>
          <a:xfrm>
            <a:off x="8320688" y="297789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DABA1E-7C41-4969-AC38-002B7AFFA6C5}"/>
              </a:ext>
            </a:extLst>
          </p:cNvPr>
          <p:cNvSpPr/>
          <p:nvPr/>
        </p:nvSpPr>
        <p:spPr>
          <a:xfrm>
            <a:off x="8320688" y="150906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C823E-3C50-4257-9CC1-DF5AEC30F7D9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A7F62-7FDD-4E1D-AE6C-58C8BE58BEC1}"/>
              </a:ext>
            </a:extLst>
          </p:cNvPr>
          <p:cNvSpPr txBox="1"/>
          <p:nvPr/>
        </p:nvSpPr>
        <p:spPr>
          <a:xfrm>
            <a:off x="6947650" y="1399012"/>
            <a:ext cx="146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End point</a:t>
            </a:r>
            <a:endParaRPr lang="en-GB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5D3739-94C6-4F1F-B6D1-EE1E7DF131CF}"/>
              </a:ext>
            </a:extLst>
          </p:cNvPr>
          <p:cNvCxnSpPr>
            <a:cxnSpLocks/>
          </p:cNvCxnSpPr>
          <p:nvPr/>
        </p:nvCxnSpPr>
        <p:spPr>
          <a:xfrm flipV="1">
            <a:off x="8412128" y="1604152"/>
            <a:ext cx="0" cy="15537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F40AEF-0857-4014-986D-7DC207A031E4}"/>
              </a:ext>
            </a:extLst>
          </p:cNvPr>
          <p:cNvSpPr txBox="1"/>
          <p:nvPr/>
        </p:nvSpPr>
        <p:spPr>
          <a:xfrm>
            <a:off x="5538065" y="3805600"/>
            <a:ext cx="321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Null Field (NF)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1CA9AF-8819-44B9-934D-2DC53771AB4E}"/>
                  </a:ext>
                </a:extLst>
              </p:cNvPr>
              <p:cNvSpPr txBox="1"/>
              <p:nvPr/>
            </p:nvSpPr>
            <p:spPr>
              <a:xfrm>
                <a:off x="7934660" y="3836377"/>
                <a:ext cx="34747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1CA9AF-8819-44B9-934D-2DC53771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60" y="3836377"/>
                <a:ext cx="347471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C97B7A-1768-42F3-B512-B19470380653}"/>
              </a:ext>
            </a:extLst>
          </p:cNvPr>
          <p:cNvCxnSpPr/>
          <p:nvPr/>
        </p:nvCxnSpPr>
        <p:spPr>
          <a:xfrm>
            <a:off x="8410688" y="2317196"/>
            <a:ext cx="0" cy="7200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8DFFF8-7E79-47F4-A3F0-DC14D7AB311B}"/>
              </a:ext>
            </a:extLst>
          </p:cNvPr>
          <p:cNvCxnSpPr/>
          <p:nvPr/>
        </p:nvCxnSpPr>
        <p:spPr>
          <a:xfrm>
            <a:off x="8410688" y="3089870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191178-B65F-4A05-936B-7861077830D4}"/>
                  </a:ext>
                </a:extLst>
              </p:cNvPr>
              <p:cNvSpPr txBox="1"/>
              <p:nvPr/>
            </p:nvSpPr>
            <p:spPr>
              <a:xfrm>
                <a:off x="8158180" y="2192654"/>
                <a:ext cx="146303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191178-B65F-4A05-936B-786107783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180" y="2192654"/>
                <a:ext cx="1463038" cy="424283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C82F4C-E845-4D9D-ACE9-F38F62624074}"/>
                  </a:ext>
                </a:extLst>
              </p:cNvPr>
              <p:cNvSpPr txBox="1"/>
              <p:nvPr/>
            </p:nvSpPr>
            <p:spPr>
              <a:xfrm>
                <a:off x="8569664" y="3096378"/>
                <a:ext cx="14630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C82F4C-E845-4D9D-ACE9-F38F62624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664" y="3096378"/>
                <a:ext cx="146303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Force Fields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80AE3-89C1-42BD-9457-5765F8708A41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602A5-C3A7-430E-BF8A-CCCCC8F7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" y="1608743"/>
            <a:ext cx="3889420" cy="44552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A5F9D5C-0E46-40FB-945A-1350DC3B308E}"/>
              </a:ext>
            </a:extLst>
          </p:cNvPr>
          <p:cNvSpPr/>
          <p:nvPr/>
        </p:nvSpPr>
        <p:spPr>
          <a:xfrm>
            <a:off x="8320688" y="297789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DABA1E-7C41-4969-AC38-002B7AFFA6C5}"/>
              </a:ext>
            </a:extLst>
          </p:cNvPr>
          <p:cNvSpPr/>
          <p:nvPr/>
        </p:nvSpPr>
        <p:spPr>
          <a:xfrm>
            <a:off x="8320688" y="150906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C823E-3C50-4257-9CC1-DF5AEC30F7D9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A7F62-7FDD-4E1D-AE6C-58C8BE58BEC1}"/>
              </a:ext>
            </a:extLst>
          </p:cNvPr>
          <p:cNvSpPr txBox="1"/>
          <p:nvPr/>
        </p:nvSpPr>
        <p:spPr>
          <a:xfrm>
            <a:off x="6947650" y="1399012"/>
            <a:ext cx="146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End point</a:t>
            </a:r>
            <a:endParaRPr lang="en-GB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5D3739-94C6-4F1F-B6D1-EE1E7DF131CF}"/>
              </a:ext>
            </a:extLst>
          </p:cNvPr>
          <p:cNvCxnSpPr>
            <a:cxnSpLocks/>
          </p:cNvCxnSpPr>
          <p:nvPr/>
        </p:nvCxnSpPr>
        <p:spPr>
          <a:xfrm flipV="1">
            <a:off x="8412128" y="1604152"/>
            <a:ext cx="0" cy="15537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9BDB61-6C02-43FE-A3DD-A52455A790B9}"/>
              </a:ext>
            </a:extLst>
          </p:cNvPr>
          <p:cNvCxnSpPr/>
          <p:nvPr/>
        </p:nvCxnSpPr>
        <p:spPr>
          <a:xfrm>
            <a:off x="8410688" y="2317196"/>
            <a:ext cx="0" cy="7200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335C83-D9CA-4BA5-B78A-A957A54012DB}"/>
              </a:ext>
            </a:extLst>
          </p:cNvPr>
          <p:cNvCxnSpPr/>
          <p:nvPr/>
        </p:nvCxnSpPr>
        <p:spPr>
          <a:xfrm>
            <a:off x="8410688" y="3089870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8A05C5-97D4-45A8-A31B-9F7C36A10F94}"/>
                  </a:ext>
                </a:extLst>
              </p:cNvPr>
              <p:cNvSpPr txBox="1"/>
              <p:nvPr/>
            </p:nvSpPr>
            <p:spPr>
              <a:xfrm>
                <a:off x="8569664" y="2230727"/>
                <a:ext cx="146303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=−25 </m:t>
                      </m:r>
                      <m:acc>
                        <m:accPr>
                          <m:chr m:val="̇"/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8A05C5-97D4-45A8-A31B-9F7C36A1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664" y="2230727"/>
                <a:ext cx="1463038" cy="424283"/>
              </a:xfrm>
              <a:prstGeom prst="rect">
                <a:avLst/>
              </a:prstGeom>
              <a:blipFill>
                <a:blip r:embed="rId3"/>
                <a:stretch>
                  <a:fillRect l="-417" r="-1667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8B15FE-0458-4519-9EC3-65A4373AC946}"/>
                  </a:ext>
                </a:extLst>
              </p:cNvPr>
              <p:cNvSpPr txBox="1"/>
              <p:nvPr/>
            </p:nvSpPr>
            <p:spPr>
              <a:xfrm>
                <a:off x="8569664" y="3096378"/>
                <a:ext cx="14630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8B15FE-0458-4519-9EC3-65A4373AC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664" y="3096378"/>
                <a:ext cx="1463038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08AA971-C17F-4B04-9870-BFE79EB5EBD7}"/>
              </a:ext>
            </a:extLst>
          </p:cNvPr>
          <p:cNvSpPr txBox="1"/>
          <p:nvPr/>
        </p:nvSpPr>
        <p:spPr>
          <a:xfrm>
            <a:off x="4908915" y="3665021"/>
            <a:ext cx="3113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Velocity-dependent Force Field (VF)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2C4318-9F3C-4DB9-80B1-C93CBB42D78E}"/>
                  </a:ext>
                </a:extLst>
              </p:cNvPr>
              <p:cNvSpPr txBox="1"/>
              <p:nvPr/>
            </p:nvSpPr>
            <p:spPr>
              <a:xfrm>
                <a:off x="8410688" y="3980452"/>
                <a:ext cx="3474713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e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AU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2C4318-9F3C-4DB9-80B1-C93CBB42D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688" y="3980452"/>
                <a:ext cx="3474713" cy="942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8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24673-15E0-43DE-B4A5-5266C06EF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6" y="1368517"/>
            <a:ext cx="5452054" cy="4343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Force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602A5-C3A7-430E-BF8A-CCCCC8F7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2" y="1608743"/>
            <a:ext cx="3889420" cy="4455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B46EB1-2840-4B4B-A1F0-6630FF20A56C}"/>
                  </a:ext>
                </a:extLst>
              </p:cNvPr>
              <p:cNvSpPr txBox="1"/>
              <p:nvPr/>
            </p:nvSpPr>
            <p:spPr>
              <a:xfrm>
                <a:off x="6990637" y="5711679"/>
                <a:ext cx="3474713" cy="94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e>
                              <m:e>
                                <m:r>
                                  <a:rPr lang="en-AU" sz="3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AU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3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B46EB1-2840-4B4B-A1F0-6630FF20A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37" y="5711679"/>
                <a:ext cx="3474713" cy="942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3C5BA3-CF5A-4B5B-BEEE-A5C9BC0950AA}"/>
              </a:ext>
            </a:extLst>
          </p:cNvPr>
          <p:cNvSpPr txBox="1"/>
          <p:nvPr/>
        </p:nvSpPr>
        <p:spPr>
          <a:xfrm>
            <a:off x="6916270" y="1137684"/>
            <a:ext cx="416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Velocity-dependent Force Field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0525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Force Fields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80AE3-89C1-42BD-9457-5765F8708A41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602A5-C3A7-430E-BF8A-CCCCC8F7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" y="1608743"/>
            <a:ext cx="3889420" cy="44552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A5F9D5C-0E46-40FB-945A-1350DC3B308E}"/>
              </a:ext>
            </a:extLst>
          </p:cNvPr>
          <p:cNvSpPr/>
          <p:nvPr/>
        </p:nvSpPr>
        <p:spPr>
          <a:xfrm>
            <a:off x="8320688" y="297789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DABA1E-7C41-4969-AC38-002B7AFFA6C5}"/>
              </a:ext>
            </a:extLst>
          </p:cNvPr>
          <p:cNvSpPr/>
          <p:nvPr/>
        </p:nvSpPr>
        <p:spPr>
          <a:xfrm>
            <a:off x="8320688" y="150906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C823E-3C50-4257-9CC1-DF5AEC30F7D9}"/>
              </a:ext>
            </a:extLst>
          </p:cNvPr>
          <p:cNvSpPr txBox="1"/>
          <p:nvPr/>
        </p:nvSpPr>
        <p:spPr>
          <a:xfrm>
            <a:off x="7040528" y="2683253"/>
            <a:ext cx="1463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Starting point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A7F62-7FDD-4E1D-AE6C-58C8BE58BEC1}"/>
              </a:ext>
            </a:extLst>
          </p:cNvPr>
          <p:cNvSpPr txBox="1"/>
          <p:nvPr/>
        </p:nvSpPr>
        <p:spPr>
          <a:xfrm>
            <a:off x="6947650" y="1399012"/>
            <a:ext cx="146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End point</a:t>
            </a:r>
            <a:endParaRPr lang="en-GB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5D3739-94C6-4F1F-B6D1-EE1E7DF131CF}"/>
              </a:ext>
            </a:extLst>
          </p:cNvPr>
          <p:cNvCxnSpPr>
            <a:cxnSpLocks/>
          </p:cNvCxnSpPr>
          <p:nvPr/>
        </p:nvCxnSpPr>
        <p:spPr>
          <a:xfrm flipV="1">
            <a:off x="8412128" y="1604152"/>
            <a:ext cx="0" cy="155374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335C83-D9CA-4BA5-B78A-A957A54012DB}"/>
              </a:ext>
            </a:extLst>
          </p:cNvPr>
          <p:cNvCxnSpPr/>
          <p:nvPr/>
        </p:nvCxnSpPr>
        <p:spPr>
          <a:xfrm>
            <a:off x="7139169" y="2397498"/>
            <a:ext cx="1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E090D2-49D3-40AD-B4E0-C4629460F939}"/>
              </a:ext>
            </a:extLst>
          </p:cNvPr>
          <p:cNvSpPr txBox="1"/>
          <p:nvPr/>
        </p:nvSpPr>
        <p:spPr>
          <a:xfrm>
            <a:off x="4447000" y="4043644"/>
            <a:ext cx="423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Force Channel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FEF37A-7AF7-4CF5-97A0-F42BA11E3B1D}"/>
                  </a:ext>
                </a:extLst>
              </p:cNvPr>
              <p:cNvSpPr txBox="1"/>
              <p:nvPr/>
            </p:nvSpPr>
            <p:spPr>
              <a:xfrm>
                <a:off x="8160035" y="3879014"/>
                <a:ext cx="3474713" cy="91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sz="3000" b="0" i="1" smtClean="0">
                                    <a:latin typeface="Cambria Math" panose="02040503050406030204" pitchFamily="18" charset="0"/>
                                  </a:rPr>
                                  <m:t>−1000</m:t>
                                </m:r>
                                <m:r>
                                  <a:rPr lang="en-AU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FEF37A-7AF7-4CF5-97A0-F42BA11E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035" y="3879014"/>
                <a:ext cx="3474713" cy="91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DCDBBA-BE34-4091-8E65-FEE98D1D7CB7}"/>
                  </a:ext>
                </a:extLst>
              </p:cNvPr>
              <p:cNvSpPr txBox="1"/>
              <p:nvPr/>
            </p:nvSpPr>
            <p:spPr>
              <a:xfrm>
                <a:off x="6861987" y="1963752"/>
                <a:ext cx="14630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DCDBBA-BE34-4091-8E65-FEE98D1D7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87" y="1963752"/>
                <a:ext cx="146303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FCDD20-ECBC-4F61-A4CD-0C8EBDD1E921}"/>
              </a:ext>
            </a:extLst>
          </p:cNvPr>
          <p:cNvCxnSpPr/>
          <p:nvPr/>
        </p:nvCxnSpPr>
        <p:spPr>
          <a:xfrm>
            <a:off x="8460491" y="2397498"/>
            <a:ext cx="1080000" cy="0"/>
          </a:xfrm>
          <a:prstGeom prst="straightConnector1">
            <a:avLst/>
          </a:prstGeom>
          <a:ln w="38100">
            <a:tailEnd type="triangle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80BA0D-6BF7-4C51-BC48-7A3C5F1B36E6}"/>
                  </a:ext>
                </a:extLst>
              </p:cNvPr>
              <p:cNvSpPr txBox="1"/>
              <p:nvPr/>
            </p:nvSpPr>
            <p:spPr>
              <a:xfrm>
                <a:off x="8460491" y="1963752"/>
                <a:ext cx="14630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80BA0D-6BF7-4C51-BC48-7A3C5F1B3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91" y="1963752"/>
                <a:ext cx="146303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9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 Phases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602A5-C3A7-430E-BF8A-CCCCC8F7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" y="1608743"/>
            <a:ext cx="3889420" cy="4455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F40AEF-0857-4014-986D-7DC207A031E4}"/>
              </a:ext>
            </a:extLst>
          </p:cNvPr>
          <p:cNvSpPr txBox="1"/>
          <p:nvPr/>
        </p:nvSpPr>
        <p:spPr>
          <a:xfrm>
            <a:off x="6133292" y="1726649"/>
            <a:ext cx="496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Null Field (NF)</a:t>
            </a:r>
            <a:endParaRPr lang="en-GB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AA971-C17F-4B04-9870-BFE79EB5EBD7}"/>
              </a:ext>
            </a:extLst>
          </p:cNvPr>
          <p:cNvSpPr txBox="1"/>
          <p:nvPr/>
        </p:nvSpPr>
        <p:spPr>
          <a:xfrm>
            <a:off x="6133292" y="2405142"/>
            <a:ext cx="4299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Velocity-dependent </a:t>
            </a:r>
          </a:p>
          <a:p>
            <a:r>
              <a:rPr lang="en-AU" sz="2800" b="1" dirty="0"/>
              <a:t>Force Field (VF)</a:t>
            </a:r>
            <a:endParaRPr lang="en-GB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090D2-49D3-40AD-B4E0-C4629460F939}"/>
              </a:ext>
            </a:extLst>
          </p:cNvPr>
          <p:cNvSpPr txBox="1"/>
          <p:nvPr/>
        </p:nvSpPr>
        <p:spPr>
          <a:xfrm>
            <a:off x="6133292" y="3613782"/>
            <a:ext cx="2784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Force Channel</a:t>
            </a:r>
            <a:endParaRPr lang="en-GB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E91C1E-AFE6-4426-A597-26B154183175}"/>
              </a:ext>
            </a:extLst>
          </p:cNvPr>
          <p:cNvSpPr txBox="1"/>
          <p:nvPr/>
        </p:nvSpPr>
        <p:spPr>
          <a:xfrm>
            <a:off x="6133292" y="5359510"/>
            <a:ext cx="496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Null Field (NF)</a:t>
            </a:r>
            <a:endParaRPr lang="en-GB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B734A1-59A9-4000-B883-C8784015DB82}"/>
              </a:ext>
            </a:extLst>
          </p:cNvPr>
          <p:cNvSpPr txBox="1"/>
          <p:nvPr/>
        </p:nvSpPr>
        <p:spPr>
          <a:xfrm>
            <a:off x="6133292" y="4292275"/>
            <a:ext cx="4299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Velocity-dependent </a:t>
            </a:r>
          </a:p>
          <a:p>
            <a:r>
              <a:rPr lang="en-AU" sz="2800" b="1" dirty="0"/>
              <a:t>Force Field (VF)</a:t>
            </a:r>
            <a:endParaRPr lang="en-GB" sz="2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2D5B4A-5535-4564-B6D9-56F3D1C265F8}"/>
              </a:ext>
            </a:extLst>
          </p:cNvPr>
          <p:cNvCxnSpPr/>
          <p:nvPr/>
        </p:nvCxnSpPr>
        <p:spPr>
          <a:xfrm>
            <a:off x="5012515" y="2367983"/>
            <a:ext cx="6532145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4A3930-404E-4128-AB62-77B289E24124}"/>
              </a:ext>
            </a:extLst>
          </p:cNvPr>
          <p:cNvCxnSpPr/>
          <p:nvPr/>
        </p:nvCxnSpPr>
        <p:spPr>
          <a:xfrm>
            <a:off x="5012515" y="3462061"/>
            <a:ext cx="6532145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B6322A-2198-4899-AA74-C6ECB6B12798}"/>
              </a:ext>
            </a:extLst>
          </p:cNvPr>
          <p:cNvCxnSpPr/>
          <p:nvPr/>
        </p:nvCxnSpPr>
        <p:spPr>
          <a:xfrm>
            <a:off x="5012515" y="4226870"/>
            <a:ext cx="6532145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07E3A9-4A15-4AF6-9C37-DF7BD67BB60E}"/>
              </a:ext>
            </a:extLst>
          </p:cNvPr>
          <p:cNvCxnSpPr/>
          <p:nvPr/>
        </p:nvCxnSpPr>
        <p:spPr>
          <a:xfrm>
            <a:off x="5012515" y="5327366"/>
            <a:ext cx="6532145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2642B44-FA17-47E7-8613-D42659456E0B}"/>
              </a:ext>
            </a:extLst>
          </p:cNvPr>
          <p:cNvSpPr txBox="1"/>
          <p:nvPr/>
        </p:nvSpPr>
        <p:spPr>
          <a:xfrm>
            <a:off x="4882671" y="1718110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 P.1</a:t>
            </a:r>
            <a:endParaRPr lang="en-GB" sz="2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8AE99A-3DFB-48B2-B523-B1FEFA2305E5}"/>
              </a:ext>
            </a:extLst>
          </p:cNvPr>
          <p:cNvSpPr txBox="1"/>
          <p:nvPr/>
        </p:nvSpPr>
        <p:spPr>
          <a:xfrm>
            <a:off x="4882671" y="2602966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P.2</a:t>
            </a:r>
            <a:endParaRPr lang="en-GB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758F91-984A-4133-B685-3766F9F17C22}"/>
              </a:ext>
            </a:extLst>
          </p:cNvPr>
          <p:cNvSpPr txBox="1"/>
          <p:nvPr/>
        </p:nvSpPr>
        <p:spPr>
          <a:xfrm>
            <a:off x="4882671" y="3623592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P.3</a:t>
            </a:r>
            <a:endParaRPr lang="en-GB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3A6237-D0FF-4D65-8A22-586917E19FAD}"/>
              </a:ext>
            </a:extLst>
          </p:cNvPr>
          <p:cNvSpPr txBox="1"/>
          <p:nvPr/>
        </p:nvSpPr>
        <p:spPr>
          <a:xfrm>
            <a:off x="4882671" y="4473041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P.4</a:t>
            </a:r>
            <a:endParaRPr lang="en-GB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078D6-9CD8-4271-82DB-BFC1A7C9C12D}"/>
              </a:ext>
            </a:extLst>
          </p:cNvPr>
          <p:cNvSpPr txBox="1"/>
          <p:nvPr/>
        </p:nvSpPr>
        <p:spPr>
          <a:xfrm>
            <a:off x="4882671" y="5359568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P.5</a:t>
            </a:r>
            <a:endParaRPr lang="en-GB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23233E-AFDF-4ECF-BA5F-9FC14439F12F}"/>
              </a:ext>
            </a:extLst>
          </p:cNvPr>
          <p:cNvSpPr txBox="1"/>
          <p:nvPr/>
        </p:nvSpPr>
        <p:spPr>
          <a:xfrm>
            <a:off x="9726500" y="1729953"/>
            <a:ext cx="15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32 trials</a:t>
            </a:r>
            <a:endParaRPr lang="en-GB" sz="2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982461-CC50-4FB5-BF37-4104C20E95B8}"/>
              </a:ext>
            </a:extLst>
          </p:cNvPr>
          <p:cNvSpPr txBox="1"/>
          <p:nvPr/>
        </p:nvSpPr>
        <p:spPr>
          <a:xfrm>
            <a:off x="9726500" y="2648789"/>
            <a:ext cx="18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127 trials</a:t>
            </a:r>
            <a:endParaRPr lang="en-GB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D2279B-F178-4EC9-B24F-0D55968EC47A}"/>
              </a:ext>
            </a:extLst>
          </p:cNvPr>
          <p:cNvSpPr txBox="1"/>
          <p:nvPr/>
        </p:nvSpPr>
        <p:spPr>
          <a:xfrm>
            <a:off x="9726500" y="3647190"/>
            <a:ext cx="18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150 trials</a:t>
            </a:r>
            <a:endParaRPr lang="en-GB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6B89B9-1E16-4E12-A003-67C2D3BDCF86}"/>
              </a:ext>
            </a:extLst>
          </p:cNvPr>
          <p:cNvSpPr txBox="1"/>
          <p:nvPr/>
        </p:nvSpPr>
        <p:spPr>
          <a:xfrm>
            <a:off x="9726500" y="4590272"/>
            <a:ext cx="18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12 trials</a:t>
            </a:r>
            <a:endParaRPr lang="en-GB" sz="28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8F9112-5168-41C1-9F2D-2C229B49FA8C}"/>
              </a:ext>
            </a:extLst>
          </p:cNvPr>
          <p:cNvSpPr txBox="1"/>
          <p:nvPr/>
        </p:nvSpPr>
        <p:spPr>
          <a:xfrm>
            <a:off x="9726500" y="5362646"/>
            <a:ext cx="1879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26 trials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1894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8DFE9-3AB4-499A-B963-F50F3E55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7" y="1668727"/>
            <a:ext cx="11858586" cy="4986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6DA74-DFDE-482C-8417-1F0EBC599A07}"/>
              </a:ext>
            </a:extLst>
          </p:cNvPr>
          <p:cNvSpPr/>
          <p:nvPr/>
        </p:nvSpPr>
        <p:spPr>
          <a:xfrm>
            <a:off x="1253765" y="1451727"/>
            <a:ext cx="9851010" cy="276205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17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Experimental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8DFE9-3AB4-499A-B963-F50F3E55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7" y="1668727"/>
            <a:ext cx="11858586" cy="4986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6DA74-DFDE-482C-8417-1F0EBC599A07}"/>
              </a:ext>
            </a:extLst>
          </p:cNvPr>
          <p:cNvSpPr/>
          <p:nvPr/>
        </p:nvSpPr>
        <p:spPr>
          <a:xfrm>
            <a:off x="1046374" y="4095947"/>
            <a:ext cx="10067827" cy="255937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Tutorial 4 – Iterative control modelling of motor adaptation  DEADLINE 02/03/2023 23:59pm  Pakorn Uttayopas pakorn.uttayopas18@imperial.ac.uk</vt:lpstr>
      <vt:lpstr>Experiment Setup</vt:lpstr>
      <vt:lpstr>Experiment Force Fields</vt:lpstr>
      <vt:lpstr>Experiment Force Fields</vt:lpstr>
      <vt:lpstr>Experiment Force Fields</vt:lpstr>
      <vt:lpstr>Experiment Force Fields</vt:lpstr>
      <vt:lpstr>Experiment Phases</vt:lpstr>
      <vt:lpstr>Experimental results</vt:lpstr>
      <vt:lpstr>Experimental results</vt:lpstr>
      <vt:lpstr>Question 1: describe experiment results</vt:lpstr>
      <vt:lpstr>Question 2: computational modelling</vt:lpstr>
      <vt:lpstr>Question 2: computational modelling</vt:lpstr>
      <vt:lpstr>Question 2</vt:lpstr>
      <vt:lpstr>Question 2</vt:lpstr>
      <vt:lpstr>Question 2</vt:lpstr>
      <vt:lpstr>Question 2</vt:lpstr>
      <vt:lpstr>Question???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Arash Arami</dc:creator>
  <cp:lastModifiedBy>Uttayopas, Pakorn</cp:lastModifiedBy>
  <cp:revision>163</cp:revision>
  <dcterms:created xsi:type="dcterms:W3CDTF">2016-03-16T23:08:38Z</dcterms:created>
  <dcterms:modified xsi:type="dcterms:W3CDTF">2023-01-31T11:48:14Z</dcterms:modified>
</cp:coreProperties>
</file>